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odrigo Zamo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A7972D-2F0E-4DD2-AA70-F7178F469A68}">
  <a:tblStyle styleId="{04A7972D-2F0E-4DD2-AA70-F7178F469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B225DEF-F7F8-412A-951F-0657BB4788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08T04:39:58.345">
    <p:pos x="416" y="727"/>
    <p:text>tenes ganas de hablar algo de esta parte? si no la sacamos total es el mismo codigo del grafico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ce99795d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ce9979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ce99795df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ce99795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ce99795df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ce99795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ce99795df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ce99795d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048ed2dfe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048ed2df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ce99795df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ce99795d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ce99795df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ce99795d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ce99795df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ce99795d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ce99795df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ce99795d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ce99795df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ce99795d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ce99795df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ce99795d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77b0d5050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77b0d5050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34e78a211_76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34e78a211_7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613705f773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613705f77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➜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35.jp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drive.google.com/file/d/1e8loaimABlRdrkC4v9HldA24UaZzpjcU/view?usp=drive_lin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deathtothestockphoto.com/" TargetMode="External"/><Relationship Id="rId6" Type="http://schemas.openxmlformats.org/officeDocument/2006/relationships/hyperlink" Target="http://deathtothestockphoto.com/wp-content/uploads/DeathtotheStockPhoto-License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hyperlink" Target="https://www.fontsquirrel.com/fonts/muli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jpg"/><Relationship Id="rId4" Type="http://schemas.openxmlformats.org/officeDocument/2006/relationships/image" Target="../media/image52.jpg"/><Relationship Id="rId5" Type="http://schemas.openxmlformats.org/officeDocument/2006/relationships/image" Target="../media/image51.jpg"/><Relationship Id="rId6" Type="http://schemas.openxmlformats.org/officeDocument/2006/relationships/image" Target="../media/image50.jpg"/><Relationship Id="rId7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DATOS</a:t>
            </a:r>
            <a:r>
              <a:rPr lang="en"/>
              <a:t> "Sakila DVD Rental"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/>
        </p:nvSpPr>
        <p:spPr>
          <a:xfrm>
            <a:off x="3240400" y="3343275"/>
            <a:ext cx="33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Zamora Rodrigo, Armu Yamil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</a:t>
            </a:r>
            <a:r>
              <a:rPr lang="en"/>
              <a:t>U CAN ALSO SPLIT YOUR CONTENT</a:t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25" y="1155088"/>
            <a:ext cx="4603425" cy="18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950" y="3234300"/>
            <a:ext cx="4603425" cy="185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4294967295" type="title"/>
          </p:nvPr>
        </p:nvSpPr>
        <p:spPr>
          <a:xfrm>
            <a:off x="0" y="1461375"/>
            <a:ext cx="4937700" cy="2589000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2" name="Google Shape;162;p23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3" name="Google Shape;163;p23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475" y="2655475"/>
            <a:ext cx="3741900" cy="18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32650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53224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2076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7" name="Google Shape;187;p26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{04A7972D-2F0E-4DD2-AA70-F7178F469A68}</a:tableStyleId>
              </a:tblPr>
              <a:tblGrid>
                <a:gridCol w="1690750"/>
                <a:gridCol w="1690750"/>
                <a:gridCol w="1690750"/>
                <a:gridCol w="1690750"/>
              </a:tblGrid>
              <a:tr h="107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7.jpg" id="193" name="Google Shape;193;p2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685800" y="3449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-300307" y="1740400"/>
            <a:ext cx="9744615" cy="166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2FF">
                    <a:alpha val="73330"/>
                  </a:srgbClr>
                </a:solidFill>
                <a:latin typeface="Muli"/>
              </a:rPr>
              <a:t>89,526,124</a:t>
            </a:r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2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4294967295" type="ctrTitle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28"/>
          <p:cNvSpPr txBox="1"/>
          <p:nvPr>
            <p:ph idx="4294967295" type="ctrTitle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04" name="Google Shape;204;p28"/>
          <p:cNvSpPr txBox="1"/>
          <p:nvPr>
            <p:ph idx="2" type="subTitle"/>
          </p:nvPr>
        </p:nvSpPr>
        <p:spPr>
          <a:xfrm>
            <a:off x="685800" y="43450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28"/>
          <p:cNvSpPr txBox="1"/>
          <p:nvPr>
            <p:ph idx="4294967295" type="ctrTitle"/>
          </p:nvPr>
        </p:nvSpPr>
        <p:spPr>
          <a:xfrm>
            <a:off x="685800" y="181005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06" name="Google Shape;206;p28"/>
          <p:cNvSpPr txBox="1"/>
          <p:nvPr>
            <p:ph idx="3" type="subTitle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2699550" y="1256475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699550" y="2628888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2699550" y="4001300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16" name="Google Shape;216;p29"/>
          <p:cNvCxnSpPr>
            <a:endCxn id="214" idx="0"/>
          </p:cNvCxnSpPr>
          <p:nvPr/>
        </p:nvCxnSpPr>
        <p:spPr>
          <a:xfrm>
            <a:off x="4572000" y="2034588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7" name="Google Shape;217;p29"/>
          <p:cNvCxnSpPr>
            <a:endCxn id="215" idx="0"/>
          </p:cNvCxnSpPr>
          <p:nvPr/>
        </p:nvCxnSpPr>
        <p:spPr>
          <a:xfrm>
            <a:off x="4572000" y="3407000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25" name="Google Shape;225;p30"/>
          <p:cNvSpPr txBox="1"/>
          <p:nvPr>
            <p:ph idx="2" type="body"/>
          </p:nvPr>
        </p:nvSpPr>
        <p:spPr>
          <a:xfrm>
            <a:off x="4841720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26" name="Google Shape;226;p30"/>
          <p:cNvSpPr txBox="1"/>
          <p:nvPr>
            <p:ph idx="3" type="body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28" name="Google Shape;228;p30"/>
          <p:cNvSpPr txBox="1"/>
          <p:nvPr>
            <p:ph idx="2" type="body"/>
          </p:nvPr>
        </p:nvSpPr>
        <p:spPr>
          <a:xfrm>
            <a:off x="4841720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29" name="Google Shape;229;p30"/>
          <p:cNvSpPr txBox="1"/>
          <p:nvPr>
            <p:ph idx="3" type="body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30" name="Google Shape;230;p30"/>
          <p:cNvGrpSpPr/>
          <p:nvPr/>
        </p:nvGrpSpPr>
        <p:grpSpPr>
          <a:xfrm>
            <a:off x="3029452" y="1103866"/>
            <a:ext cx="237709" cy="255306"/>
            <a:chOff x="616425" y="2329600"/>
            <a:chExt cx="361700" cy="388475"/>
          </a:xfrm>
        </p:grpSpPr>
        <p:sp>
          <p:nvSpPr>
            <p:cNvPr id="231" name="Google Shape;231;p30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240" name="Google Shape;240;p3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3000116" y="2963780"/>
            <a:ext cx="307340" cy="307340"/>
            <a:chOff x="5941025" y="3634400"/>
            <a:chExt cx="467650" cy="467650"/>
          </a:xfrm>
        </p:grpSpPr>
        <p:sp>
          <p:nvSpPr>
            <p:cNvPr id="245" name="Google Shape;245;p3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30"/>
          <p:cNvGrpSpPr/>
          <p:nvPr/>
        </p:nvGrpSpPr>
        <p:grpSpPr>
          <a:xfrm>
            <a:off x="6879252" y="2990191"/>
            <a:ext cx="308128" cy="254517"/>
            <a:chOff x="5268225" y="4341925"/>
            <a:chExt cx="468850" cy="387275"/>
          </a:xfrm>
        </p:grpSpPr>
        <p:sp>
          <p:nvSpPr>
            <p:cNvPr id="252" name="Google Shape;252;p30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30"/>
          <p:cNvGrpSpPr/>
          <p:nvPr/>
        </p:nvGrpSpPr>
        <p:grpSpPr>
          <a:xfrm>
            <a:off x="4916472" y="2947780"/>
            <a:ext cx="353754" cy="339345"/>
            <a:chOff x="5233525" y="4954450"/>
            <a:chExt cx="538275" cy="516350"/>
          </a:xfrm>
        </p:grpSpPr>
        <p:sp>
          <p:nvSpPr>
            <p:cNvPr id="261" name="Google Shape;261;p30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30"/>
          <p:cNvGrpSpPr/>
          <p:nvPr/>
        </p:nvGrpSpPr>
        <p:grpSpPr>
          <a:xfrm>
            <a:off x="6884643" y="1126492"/>
            <a:ext cx="297340" cy="264167"/>
            <a:chOff x="5292575" y="3681900"/>
            <a:chExt cx="420150" cy="373275"/>
          </a:xfrm>
        </p:grpSpPr>
        <p:sp>
          <p:nvSpPr>
            <p:cNvPr id="273" name="Google Shape;273;p3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2456025" y="102875"/>
            <a:ext cx="61653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DIAGRAMA ENTIDAD-</a:t>
            </a:r>
            <a:r>
              <a:rPr lang="en" sz="2400"/>
              <a:t>RELACIÓN</a:t>
            </a:r>
            <a:r>
              <a:rPr lang="en" sz="2400"/>
              <a:t> </a:t>
            </a:r>
            <a:endParaRPr sz="2400"/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5" y="717263"/>
            <a:ext cx="393382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075" y="2958925"/>
            <a:ext cx="6535925" cy="1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810100" y="4513425"/>
            <a:ext cx="81912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Der completo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6" name="Google Shape;286;p31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" name="Google Shape;287;p31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1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1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1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1"/>
          <p:cNvSpPr txBox="1"/>
          <p:nvPr/>
        </p:nvSpPr>
        <p:spPr>
          <a:xfrm>
            <a:off x="9525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4000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3000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2000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1000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2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MOBILE</a:t>
            </a: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12" name="Google Shape;312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2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TABLET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2" name="Google Shape;322;p3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3" name="Google Shape;323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24" name="Google Shape;324;p3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2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457200" y="489800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5" name="Google Shape;335;p34"/>
          <p:cNvGrpSpPr/>
          <p:nvPr/>
        </p:nvGrpSpPr>
        <p:grpSpPr>
          <a:xfrm>
            <a:off x="3232431" y="1088715"/>
            <a:ext cx="5400273" cy="3163956"/>
            <a:chOff x="1177450" y="241631"/>
            <a:chExt cx="6173152" cy="3616776"/>
          </a:xfrm>
        </p:grpSpPr>
        <p:sp>
          <p:nvSpPr>
            <p:cNvPr id="336" name="Google Shape;336;p3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3835487" y="1263170"/>
            <a:ext cx="4197682" cy="266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Death to the Stock Photo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license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/>
          </a:p>
        </p:txBody>
      </p:sp>
      <p:sp>
        <p:nvSpPr>
          <p:cNvPr id="347" name="Google Shape;347;p3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Titles &amp; body copy: Muli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download the font on this page: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https://www.fontsquirrel.com/fonts/muli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White </a:t>
            </a:r>
            <a:r>
              <a:rPr b="1" lang="en" sz="1400"/>
              <a:t>#FFFFFF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Blue</a:t>
            </a:r>
            <a:r>
              <a:rPr b="1" lang="en" sz="1400"/>
              <a:t> </a:t>
            </a:r>
            <a:r>
              <a:rPr b="1" lang="en" sz="1400">
                <a:solidFill>
                  <a:srgbClr val="00B2FF"/>
                </a:solidFill>
                <a:highlight>
                  <a:srgbClr val="FFFFFF"/>
                </a:highlight>
              </a:rPr>
              <a:t>#00B2FF</a:t>
            </a:r>
            <a:endParaRPr b="1" sz="1400">
              <a:solidFill>
                <a:srgbClr val="00B2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3" name="Google Shape;353;p36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2902950" y="4324050"/>
            <a:ext cx="59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5" name="Google Shape;355;p3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61" name="Google Shape;361;p37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7" name="Google Shape;367;p38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DEC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NOV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OCT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SEP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AUG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JUL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JUN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MAY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APR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FEB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JAN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2" name="Google Shape;382;p38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4" name="Google Shape;384;p38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6" name="Google Shape;386;p38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p38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0" name="Google Shape;390;p38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2" name="Google Shape;392;p38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4" name="Google Shape;394;p38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95" name="Google Shape;395;p38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6" name="Google Shape;396;p38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97" name="Google Shape;397;p38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8" name="Google Shape;398;p38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0" name="Google Shape;400;p38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01" name="Google Shape;401;p38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2" name="Google Shape;402;p38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03" name="Google Shape;403;p38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4" name="Google Shape;404;p38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0" name="Google Shape;410;p39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4" name="Google Shape;41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16" name="Google Shape;41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17" name="Google Shape;41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19" name="Google Shape;41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0" name="Google Shape;42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22" name="Google Shape;42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3" name="Google Shape;42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25" name="Google Shape;42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26" name="Google Shape;42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28" name="Google Shape;42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29" name="Google Shape;42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31" name="Google Shape;43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2" name="Google Shape;442;p40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3" name="Google Shape;443;p40"/>
          <p:cNvGraphicFramePr/>
          <p:nvPr/>
        </p:nvGraphicFramePr>
        <p:xfrm>
          <a:off x="1189975" y="1216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{04A7972D-2F0E-4DD2-AA70-F7178F469A68}</a:tableStyleId>
              </a:tblPr>
              <a:tblGrid>
                <a:gridCol w="11647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  <a:gridCol w="399925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1710225" y="218600"/>
            <a:ext cx="62436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DIAGRAMA ENTIDAD-RELACIÓN </a:t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7800"/>
            <a:ext cx="6622250" cy="41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800" y="957800"/>
            <a:ext cx="2584625" cy="21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9" name="Google Shape;449;p41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41"/>
          <p:cNvSpPr/>
          <p:nvPr/>
        </p:nvSpPr>
        <p:spPr>
          <a:xfrm>
            <a:off x="1198175" y="1277575"/>
            <a:ext cx="3313500" cy="144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STRENGTHS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648603" y="1277575"/>
            <a:ext cx="3313500" cy="144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WEAKNESSES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1198175" y="2885873"/>
            <a:ext cx="3313500" cy="144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OPPORTUNITIES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4648603" y="2885873"/>
            <a:ext cx="3313500" cy="144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THREATS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3285625" y="15097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/>
          <p:nvPr/>
        </p:nvSpPr>
        <p:spPr>
          <a:xfrm rot="5400000">
            <a:off x="3459879" y="15097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 rot="10800000">
            <a:off x="3459879" y="16854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/>
          <p:nvPr/>
        </p:nvSpPr>
        <p:spPr>
          <a:xfrm rot="-5400000">
            <a:off x="3285625" y="16854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"/>
          <p:cNvSpPr/>
          <p:nvPr/>
        </p:nvSpPr>
        <p:spPr>
          <a:xfrm>
            <a:off x="3842100" y="2013977"/>
            <a:ext cx="344628" cy="4496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uli"/>
              </a:rPr>
              <a:t>S</a:t>
            </a:r>
          </a:p>
        </p:txBody>
      </p:sp>
      <p:sp>
        <p:nvSpPr>
          <p:cNvPr id="459" name="Google Shape;459;p41"/>
          <p:cNvSpPr/>
          <p:nvPr/>
        </p:nvSpPr>
        <p:spPr>
          <a:xfrm>
            <a:off x="4857720" y="2021697"/>
            <a:ext cx="662081" cy="439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uli"/>
              </a:rPr>
              <a:t>W</a:t>
            </a:r>
          </a:p>
        </p:txBody>
      </p:sp>
      <p:sp>
        <p:nvSpPr>
          <p:cNvPr id="460" name="Google Shape;460;p41"/>
          <p:cNvSpPr/>
          <p:nvPr/>
        </p:nvSpPr>
        <p:spPr>
          <a:xfrm>
            <a:off x="3807513" y="3120352"/>
            <a:ext cx="418124" cy="4496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uli"/>
              </a:rPr>
              <a:t>O</a:t>
            </a:r>
          </a:p>
        </p:txBody>
      </p:sp>
      <p:sp>
        <p:nvSpPr>
          <p:cNvPr id="461" name="Google Shape;461;p41"/>
          <p:cNvSpPr/>
          <p:nvPr/>
        </p:nvSpPr>
        <p:spPr>
          <a:xfrm>
            <a:off x="4971979" y="3128072"/>
            <a:ext cx="366862" cy="439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uli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idx="4294967295" type="title"/>
          </p:nvPr>
        </p:nvSpPr>
        <p:spPr>
          <a:xfrm>
            <a:off x="458775" y="269900"/>
            <a:ext cx="86196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7" name="Google Shape;467;p4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Key Activities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Key Resources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Value Propositions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Customer Relationships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Channels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Customer Segments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Key Partners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Cost Structure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Revenue Streams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4279392" y="3732401"/>
            <a:ext cx="216410" cy="215154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6865890" y="543301"/>
            <a:ext cx="215789" cy="193705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1702233" y="543296"/>
            <a:ext cx="207590" cy="207590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/>
          <p:nvPr/>
        </p:nvSpPr>
        <p:spPr>
          <a:xfrm>
            <a:off x="8608121" y="543223"/>
            <a:ext cx="197487" cy="208211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42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482" name="Google Shape;482;p42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42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485" name="Google Shape;485;p42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42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493" name="Google Shape;493;p4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05" name="Google Shape;505;p42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42"/>
          <p:cNvSpPr/>
          <p:nvPr/>
        </p:nvSpPr>
        <p:spPr>
          <a:xfrm>
            <a:off x="3406103" y="543301"/>
            <a:ext cx="227743" cy="22779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6" name="Google Shape;516;p43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7" name="Google Shape;517;p43"/>
          <p:cNvGrpSpPr/>
          <p:nvPr/>
        </p:nvGrpSpPr>
        <p:grpSpPr>
          <a:xfrm>
            <a:off x="1173342" y="1260643"/>
            <a:ext cx="3608219" cy="3243858"/>
            <a:chOff x="3778727" y="4460423"/>
            <a:chExt cx="720160" cy="647438"/>
          </a:xfrm>
        </p:grpSpPr>
        <p:sp>
          <p:nvSpPr>
            <p:cNvPr id="518" name="Google Shape;518;p43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525" name="Google Shape;525;p43"/>
          <p:cNvCxnSpPr/>
          <p:nvPr/>
        </p:nvCxnSpPr>
        <p:spPr>
          <a:xfrm>
            <a:off x="4701600" y="17976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6" name="Google Shape;526;p43"/>
          <p:cNvSpPr txBox="1"/>
          <p:nvPr/>
        </p:nvSpPr>
        <p:spPr>
          <a:xfrm>
            <a:off x="5820100" y="1625625"/>
            <a:ext cx="213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27" name="Google Shape;527;p43"/>
          <p:cNvCxnSpPr/>
          <p:nvPr/>
        </p:nvCxnSpPr>
        <p:spPr>
          <a:xfrm>
            <a:off x="4545925" y="22793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28" name="Google Shape;528;p43"/>
          <p:cNvSpPr txBox="1"/>
          <p:nvPr/>
        </p:nvSpPr>
        <p:spPr>
          <a:xfrm>
            <a:off x="5820100" y="2107240"/>
            <a:ext cx="213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29" name="Google Shape;529;p43"/>
          <p:cNvCxnSpPr/>
          <p:nvPr/>
        </p:nvCxnSpPr>
        <p:spPr>
          <a:xfrm>
            <a:off x="4324700" y="27609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0" name="Google Shape;530;p43"/>
          <p:cNvSpPr txBox="1"/>
          <p:nvPr/>
        </p:nvSpPr>
        <p:spPr>
          <a:xfrm>
            <a:off x="5820100" y="2588855"/>
            <a:ext cx="213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136250" y="32425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2" name="Google Shape;532;p43"/>
          <p:cNvSpPr txBox="1"/>
          <p:nvPr/>
        </p:nvSpPr>
        <p:spPr>
          <a:xfrm>
            <a:off x="5820100" y="3070470"/>
            <a:ext cx="213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3931400" y="37241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4" name="Google Shape;534;p43"/>
          <p:cNvSpPr txBox="1"/>
          <p:nvPr/>
        </p:nvSpPr>
        <p:spPr>
          <a:xfrm>
            <a:off x="5820100" y="3552085"/>
            <a:ext cx="213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718375" y="42057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6" name="Google Shape;536;p43"/>
          <p:cNvSpPr txBox="1"/>
          <p:nvPr/>
        </p:nvSpPr>
        <p:spPr>
          <a:xfrm>
            <a:off x="5820100" y="4033700"/>
            <a:ext cx="213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2" name="Google Shape;542;p44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44"/>
          <p:cNvPicPr preferRelativeResize="0"/>
          <p:nvPr/>
        </p:nvPicPr>
        <p:blipFill rotWithShape="1">
          <a:blip r:embed="rId4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Imani Jackson</a:t>
            </a:r>
            <a:br>
              <a:rPr lang="en"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Marcos Galán</a:t>
            </a:r>
            <a:br>
              <a:rPr lang="en"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6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Ixchel Valdía</a:t>
            </a:r>
            <a:br>
              <a:rPr lang="en"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7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Nils Årud</a:t>
            </a:r>
            <a:br>
              <a:rPr lang="en"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56" name="Google Shape;556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FFFFFF">
              <a:alpha val="26540"/>
            </a:srgbClr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58" name="Google Shape;558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4" name="Google Shape;604;p4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05" name="Google Shape;605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06" name="Google Shape;606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rgbClr val="CFE2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28" name="Google Shape;628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29" name="Google Shape;629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30" name="Google Shape;630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LOW VALUE 1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HIGH VALUE 1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2" name="Google Shape;632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LOW VALUE 2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3" name="Google Shape;633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HIGH VALUE 2</a:t>
            </a:r>
            <a:endParaRPr sz="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Our company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6" name="Google Shape;646;p46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7" name="Google Shape;647;p46"/>
          <p:cNvGraphicFramePr/>
          <p:nvPr/>
        </p:nvGraphicFramePr>
        <p:xfrm>
          <a:off x="1190075" y="116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{BB225DEF-F7F8-412A-951F-0657BB4788CE}</a:tableStyleId>
              </a:tblPr>
              <a:tblGrid>
                <a:gridCol w="749600"/>
                <a:gridCol w="859175"/>
                <a:gridCol w="859175"/>
                <a:gridCol w="859175"/>
                <a:gridCol w="859175"/>
                <a:gridCol w="859175"/>
                <a:gridCol w="859175"/>
                <a:gridCol w="859175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6540"/>
                      </a:srgbClr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2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53" name="Google Shape;653;p47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54" name="Google Shape;654;p47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47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69" name="Google Shape;669;p47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47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75" name="Google Shape;675;p47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47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7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47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83" name="Google Shape;683;p47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47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" name="Google Shape;688;p47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89" name="Google Shape;689;p4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4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97" name="Google Shape;697;p47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47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7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7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4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06" name="Google Shape;706;p47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7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09" name="Google Shape;709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12" name="Google Shape;712;p47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16" name="Google Shape;716;p47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24" name="Google Shape;724;p47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47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31" name="Google Shape;731;p4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7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4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37" name="Google Shape;737;p4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47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40" name="Google Shape;740;p47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46" name="Google Shape;746;p47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47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49" name="Google Shape;749;p47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57" name="Google Shape;757;p47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47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63" name="Google Shape;763;p47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47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72" name="Google Shape;772;p47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77" name="Google Shape;777;p47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82" name="Google Shape;782;p47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87" name="Google Shape;787;p47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47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90" name="Google Shape;790;p47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93" name="Google Shape;793;p47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47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" name="Google Shape;796;p4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97" name="Google Shape;797;p4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00" name="Google Shape;800;p47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47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7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47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11" name="Google Shape;811;p47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47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15" name="Google Shape;815;p47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18" name="Google Shape;818;p4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23" name="Google Shape;823;p47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47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47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28" name="Google Shape;828;p47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35" name="Google Shape;835;p47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45" name="Google Shape;845;p47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49" name="Google Shape;849;p47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53" name="Google Shape;853;p47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59" name="Google Shape;859;p47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62" name="Google Shape;862;p4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47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70" name="Google Shape;870;p47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4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77" name="Google Shape;877;p4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7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80" name="Google Shape;880;p4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7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7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7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8" name="Google Shape;888;p47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89" name="Google Shape;889;p47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98" name="Google Shape;898;p47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47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01" name="Google Shape;901;p4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08" name="Google Shape;908;p47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16" name="Google Shape;916;p47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47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20" name="Google Shape;920;p47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4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27" name="Google Shape;927;p47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47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31" name="Google Shape;931;p47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35" name="Google Shape;935;p47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47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41" name="Google Shape;941;p47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Google Shape;968;p47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69" name="Google Shape;969;p47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93" name="Google Shape;993;p47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47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08" name="Google Shape;1008;p47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47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12" name="Google Shape;1012;p47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47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19" name="Google Shape;1019;p4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28" name="Google Shape;1028;p47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32" name="Google Shape;1032;p47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38" name="Google Shape;1038;p47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46" name="Google Shape;1046;p47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47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53" name="Google Shape;1053;p47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47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63" name="Google Shape;1063;p4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47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75" name="Google Shape;1075;p47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47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81" name="Google Shape;1081;p47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47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089" name="Google Shape;1089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092" name="Google Shape;1092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095" name="Google Shape;1095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47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7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7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06" name="Google Shape;1106;p4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13" name="Google Shape;1113;p4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18" name="Google Shape;1118;p4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22" name="Google Shape;1122;p4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28" name="Google Shape;1128;p4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32" name="Google Shape;1132;p4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37" name="Google Shape;1137;p4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43" name="Google Shape;1143;p4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50" name="Google Shape;1150;p4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53" name="Google Shape;1153;p4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57" name="Google Shape;1157;p4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64" name="Google Shape;1164;p4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70" name="Google Shape;117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74" name="Google Shape;117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75" name="Google Shape;117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5" name="Google Shape;1185;p4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92" name="Google Shape;1192;p4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97" name="Google Shape;1197;p4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03" name="Google Shape;1203;p4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10" name="Google Shape;1210;p4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15" name="Google Shape;1215;p4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20" name="Google Shape;1220;p4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5" name="Google Shape;122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26" name="Google Shape;122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6" name="Google Shape;123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37" name="Google Shape;1237;p4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0" name="Google Shape;124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41" name="Google Shape;124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1" name="Google Shape;125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52" name="Google Shape;1252;p4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6" name="Google Shape;125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57" name="Google Shape;125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7" name="Google Shape;126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68" name="Google Shape;1268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76" name="Google Shape;127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81" name="Google Shape;1281;p4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86" name="Google Shape;128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92" name="Google Shape;129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99" name="Google Shape;1299;p4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03" name="Google Shape;1303;p4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09" name="Google Shape;1309;p4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16" name="Google Shape;1316;p4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20" name="Google Shape;1320;p4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25" name="Google Shape;1325;p4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32" name="Google Shape;1332;p4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40" name="Google Shape;1340;p4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45" name="Google Shape;1345;p4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49" name="Google Shape;1349;p4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53" name="Google Shape;1353;p4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58" name="Google Shape;1358;p4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2" name="Google Shape;136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63" name="Google Shape;1363;p4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69" name="Google Shape;1369;p4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76" name="Google Shape;1376;p4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84" name="Google Shape;1384;p4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97" name="Google Shape;1397;p4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02" name="Google Shape;1402;p4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06" name="Google Shape;1406;p4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13" name="Google Shape;141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22" name="Google Shape;142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4" name="Google Shape;143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35" name="Google Shape;143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48" name="Google Shape;144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61" name="Google Shape;1461;p4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68" name="Google Shape;146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84" name="Google Shape;1484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5" name="Google Shape;1485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9" name="Google Shape;1489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2" name="Google Shape;1492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93" name="Google Shape;1493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6" name="Google Shape;1496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97" name="Google Shape;1497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0" name="Google Shape;1500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01" name="Google Shape;1501;p4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9" name="Google Shape;1509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10" name="Google Shape;1510;p4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4" name="Google Shape;1534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35" name="Google Shape;1535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6" name="Google Shape;1536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8" name="Google Shape;1538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9" name="Google Shape;153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4" name="Google Shape;1544;p48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45" name="Google Shape;1545;p4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546" name="Google Shape;1546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47" name="Google Shape;1547;p4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2FF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9"/>
          <p:cNvSpPr txBox="1"/>
          <p:nvPr/>
        </p:nvSpPr>
        <p:spPr>
          <a:xfrm>
            <a:off x="80810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also use any emoji as an icon!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of course it resizes without losing quality.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56" name="Google Shape;1556;p49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6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6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57" name="Google Shape;1557;p4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4" name="Google Shape;1564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65" name="Google Shape;1565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66" name="Google Shape;1566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8" name="Google Shape;1568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69" name="Google Shape;1569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1" name="Google Shape;1571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72" name="Google Shape;1572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4" name="Google Shape;1574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75" name="Google Shape;1575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75" y="846675"/>
            <a:ext cx="45053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2970375" y="758675"/>
            <a:ext cx="61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400" y="2777525"/>
            <a:ext cx="7447124" cy="2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1285400" y="4101925"/>
            <a:ext cx="1685100" cy="3936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774175" y="3315625"/>
            <a:ext cx="1879800" cy="3936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350175" y="988200"/>
            <a:ext cx="1311600" cy="3936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14350" y="244325"/>
            <a:ext cx="783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Consulta SQL que incluye operaciones avanzadas</a:t>
            </a:r>
            <a:endParaRPr sz="23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0" y="-1275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0" y="192875"/>
            <a:ext cx="916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Desarrollo de una consulta y su árbol de ejecución optimizado</a:t>
            </a:r>
            <a:endParaRPr sz="25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575" y="1324450"/>
            <a:ext cx="2914625" cy="36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25825"/>
            <a:ext cx="4590575" cy="2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5683575" y="810100"/>
            <a:ext cx="348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Árbol de ejecución inicial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783450" y="848675"/>
            <a:ext cx="43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924900" y="1105850"/>
            <a:ext cx="42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6050"/>
            <a:ext cx="3908175" cy="3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0" y="817775"/>
            <a:ext cx="438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Optimización con σ (Sigma) - Selección  </a:t>
            </a:r>
            <a:endParaRPr b="1" sz="19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387" y="1041550"/>
            <a:ext cx="4590575" cy="2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0" y="218600"/>
            <a:ext cx="898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Desarrollo de una consulta y su árbol de ejecución optimizado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               </a:t>
            </a:r>
            <a:r>
              <a:rPr lang="en" sz="2300"/>
              <a:t>   </a:t>
            </a:r>
            <a:r>
              <a:rPr lang="en" sz="2300"/>
              <a:t>Consulta optimizada</a:t>
            </a:r>
            <a:endParaRPr sz="23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7275"/>
            <a:ext cx="5760724" cy="16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150" y="2095975"/>
            <a:ext cx="4604850" cy="30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008025" y="1607350"/>
            <a:ext cx="2160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Optimización con Π (Pi) - Proyección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2902950" y="0"/>
            <a:ext cx="57186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 de acceso a datos en lenguaje R, análisis y representación.</a:t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951425"/>
            <a:ext cx="3216028" cy="28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075" y="732825"/>
            <a:ext cx="5144926" cy="20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075" y="2804400"/>
            <a:ext cx="3369000" cy="2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3009350" y="2878675"/>
            <a:ext cx="3086700" cy="20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3048000" y="1877375"/>
            <a:ext cx="30480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CONCLUSIÓN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40" name="Google Shape;140;p20"/>
          <p:cNvSpPr txBox="1"/>
          <p:nvPr/>
        </p:nvSpPr>
        <p:spPr>
          <a:xfrm>
            <a:off x="0" y="1388750"/>
            <a:ext cx="3291900" cy="3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Logramos formular y ejecutar preguntas complejas utilizando SQL.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Relacionar la materia con            lo dado 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en la carrera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5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852100" y="1260150"/>
            <a:ext cx="3291900" cy="3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Entendimos 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cómo</a:t>
            </a: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funciona un árbol de ejecución optimizado (tres etapas).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Desde una base de datos        creamos su DER Y Diagrama de  tablas.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